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Arial MT Pro" charset="1" panose="020B0502020202020204"/>
      <p:regular r:id="rId7"/>
    </p:embeddedFont>
    <p:embeddedFont>
      <p:font typeface="Inter" charset="1" panose="020B0502030000000004"/>
      <p:regular r:id="rId8"/>
    </p:embeddedFont>
    <p:embeddedFont>
      <p:font typeface="Aileron Heavy" charset="1" panose="00000A00000000000000"/>
      <p:regular r:id="rId9"/>
    </p:embeddedFont>
    <p:embeddedFont>
      <p:font typeface="Roboto Condensed" charset="1" panose="02000000000000000000"/>
      <p:regular r:id="rId10"/>
    </p:embeddedFont>
    <p:embeddedFont>
      <p:font typeface="Barlow Bold" charset="1" panose="00000800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184161" cy="14630400"/>
          </a:xfrm>
          <a:custGeom>
            <a:avLst/>
            <a:gdLst/>
            <a:ahLst/>
            <a:cxnLst/>
            <a:rect r="r" b="b" t="t" l="l"/>
            <a:pathLst>
              <a:path h="14630400" w="26184161">
                <a:moveTo>
                  <a:pt x="0" y="0"/>
                </a:moveTo>
                <a:lnTo>
                  <a:pt x="26184161" y="0"/>
                </a:lnTo>
                <a:lnTo>
                  <a:pt x="26184161" y="14630400"/>
                </a:lnTo>
                <a:lnTo>
                  <a:pt x="0" y="14630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77016" y="585365"/>
            <a:ext cx="18792825" cy="2426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32"/>
              </a:lnSpc>
            </a:pPr>
            <a:r>
              <a:rPr lang="en-US" sz="7253" spc="290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2025 Timeline: The Acceleration of Impact</a:t>
            </a:r>
          </a:p>
          <a:p>
            <a:pPr algn="l">
              <a:lnSpc>
                <a:spcPts val="4385"/>
              </a:lnSpc>
            </a:pPr>
            <a:r>
              <a:rPr lang="en-US" sz="3483">
                <a:solidFill>
                  <a:srgbClr val="262625"/>
                </a:solidFill>
                <a:latin typeface="Inter"/>
                <a:ea typeface="Inter"/>
                <a:cs typeface="Inter"/>
                <a:sym typeface="Inter"/>
              </a:rPr>
              <a:t>Escalating scale and sophistication of major cyber events</a:t>
            </a:r>
          </a:p>
          <a:p>
            <a:pPr algn="l">
              <a:lnSpc>
                <a:spcPts val="4547"/>
              </a:lnSpc>
            </a:pPr>
            <a:r>
              <a:rPr lang="en-US" sz="3612">
                <a:solidFill>
                  <a:srgbClr val="262625"/>
                </a:solidFill>
                <a:latin typeface="Inter"/>
                <a:ea typeface="Inter"/>
                <a:cs typeface="Inter"/>
                <a:sym typeface="Inter"/>
              </a:rPr>
              <a:t>highlighting strategic risks for the financial sector.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07028" y="4390391"/>
            <a:ext cx="4333875" cy="840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1"/>
              </a:lnSpc>
            </a:pPr>
            <a:r>
              <a:rPr lang="en-US" sz="4400" spc="61">
                <a:solidFill>
                  <a:srgbClr val="F6D9D6"/>
                </a:solidFill>
                <a:latin typeface="Arial MT Pro"/>
                <a:ea typeface="Arial MT Pro"/>
                <a:cs typeface="Arial MT Pro"/>
                <a:sym typeface="Arial MT Pro"/>
              </a:rPr>
              <a:t>State-Sponsored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573067" y="7596163"/>
            <a:ext cx="1952625" cy="234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85"/>
              </a:lnSpc>
            </a:pPr>
            <a:r>
              <a:rPr lang="en-US" sz="1275" spc="29">
                <a:solidFill>
                  <a:srgbClr val="B0C4D1"/>
                </a:solidFill>
                <a:latin typeface="Arial MT Pro"/>
                <a:ea typeface="Arial MT Pro"/>
                <a:cs typeface="Arial MT Pro"/>
                <a:sym typeface="Arial MT Pro"/>
              </a:rPr>
              <a:t>SERVICE UNAVAILABLE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96756" y="10536069"/>
            <a:ext cx="1314450" cy="34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9"/>
              </a:lnSpc>
            </a:pPr>
            <a:r>
              <a:rPr lang="en-US" sz="1935">
                <a:solidFill>
                  <a:srgbClr val="F5D5CF"/>
                </a:solidFill>
                <a:latin typeface="Aileron Heavy"/>
                <a:ea typeface="Aileron Heavy"/>
                <a:cs typeface="Aileron Heavy"/>
                <a:sym typeface="Aileron Heavy"/>
              </a:rPr>
              <a:t>FEBRUARY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0560" y="11183233"/>
            <a:ext cx="6076950" cy="2673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10"/>
              </a:lnSpc>
            </a:pPr>
            <a:r>
              <a:rPr lang="en-US" sz="2947" spc="64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Industrialized</a:t>
            </a:r>
          </a:p>
          <a:p>
            <a:pPr algn="ctr">
              <a:lnSpc>
                <a:spcPts val="3810"/>
              </a:lnSpc>
            </a:pPr>
            <a:r>
              <a:rPr lang="en-US" sz="2947" spc="64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State-Sponsored Theft</a:t>
            </a:r>
          </a:p>
          <a:p>
            <a:pPr algn="ctr">
              <a:lnSpc>
                <a:spcPts val="3810"/>
              </a:lnSpc>
            </a:pPr>
            <a:r>
              <a:rPr lang="en-US" sz="2947" spc="64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Lazarus Group's $1.5B crypto theft</a:t>
            </a:r>
          </a:p>
          <a:p>
            <a:pPr algn="ctr">
              <a:lnSpc>
                <a:spcPts val="3370"/>
              </a:lnSpc>
            </a:pPr>
            <a:r>
              <a:rPr lang="en-US" sz="2607" spc="39">
                <a:solidFill>
                  <a:srgbClr val="262625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signifies nation-states directly</a:t>
            </a:r>
          </a:p>
          <a:p>
            <a:pPr algn="ctr">
              <a:lnSpc>
                <a:spcPts val="3002"/>
              </a:lnSpc>
            </a:pPr>
            <a:r>
              <a:rPr lang="en-US" sz="2322">
                <a:solidFill>
                  <a:srgbClr val="262625"/>
                </a:solidFill>
                <a:latin typeface="Barlow Bold"/>
                <a:ea typeface="Barlow Bold"/>
                <a:cs typeface="Barlow Bold"/>
                <a:sym typeface="Barlow Bold"/>
              </a:rPr>
              <a:t>targeting financial assets to fund</a:t>
            </a:r>
          </a:p>
          <a:p>
            <a:pPr algn="ctr">
              <a:lnSpc>
                <a:spcPts val="3114"/>
              </a:lnSpc>
            </a:pPr>
            <a:r>
              <a:rPr lang="en-US" sz="2408" spc="89">
                <a:solidFill>
                  <a:srgbClr val="262625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military goals.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669903" y="10529208"/>
            <a:ext cx="609600" cy="347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9"/>
              </a:lnSpc>
            </a:pPr>
            <a:r>
              <a:rPr lang="en-US" sz="2064">
                <a:solidFill>
                  <a:srgbClr val="F5E4CE"/>
                </a:solidFill>
                <a:latin typeface="Aileron Heavy"/>
                <a:ea typeface="Aileron Heavy"/>
                <a:cs typeface="Aileron Heavy"/>
                <a:sym typeface="Aileron Heavy"/>
              </a:rPr>
              <a:t>MAY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77577" y="11181539"/>
            <a:ext cx="6610350" cy="2696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0"/>
              </a:lnSpc>
            </a:pPr>
            <a:r>
              <a:rPr lang="en-US" sz="2909" spc="81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Critical Infrastructure</a:t>
            </a:r>
          </a:p>
          <a:p>
            <a:pPr algn="ctr">
              <a:lnSpc>
                <a:spcPts val="3720"/>
              </a:lnSpc>
            </a:pPr>
            <a:r>
              <a:rPr lang="en-US" sz="2909" spc="81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Under Assault</a:t>
            </a:r>
          </a:p>
          <a:p>
            <a:pPr algn="ctr">
              <a:lnSpc>
                <a:spcPts val="3720"/>
              </a:lnSpc>
            </a:pPr>
            <a:r>
              <a:rPr lang="en-US" sz="2909" spc="81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Coordinated campaigns ("NightSpire,"</a:t>
            </a:r>
          </a:p>
          <a:p>
            <a:pPr algn="ctr">
              <a:lnSpc>
                <a:spcPts val="3476"/>
              </a:lnSpc>
            </a:pPr>
            <a:r>
              <a:rPr lang="en-US" sz="2718">
                <a:solidFill>
                  <a:srgbClr val="262625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"DireWolf") threaten physical grid</a:t>
            </a:r>
          </a:p>
          <a:p>
            <a:pPr algn="ctr">
              <a:lnSpc>
                <a:spcPts val="3134"/>
              </a:lnSpc>
            </a:pPr>
            <a:r>
              <a:rPr lang="en-US" sz="2451">
                <a:solidFill>
                  <a:srgbClr val="262625"/>
                </a:solidFill>
                <a:latin typeface="Barlow Bold"/>
                <a:ea typeface="Barlow Bold"/>
                <a:cs typeface="Barlow Bold"/>
                <a:sym typeface="Barlow Bold"/>
              </a:rPr>
              <a:t>and telecom operations, risking</a:t>
            </a:r>
          </a:p>
          <a:p>
            <a:pPr algn="ctr">
              <a:lnSpc>
                <a:spcPts val="3281"/>
              </a:lnSpc>
            </a:pPr>
            <a:r>
              <a:rPr lang="en-US" sz="2566" spc="38">
                <a:solidFill>
                  <a:srgbClr val="262625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systemic financial disruption.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980904" y="10536069"/>
            <a:ext cx="342900" cy="372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0"/>
              </a:lnSpc>
            </a:pPr>
            <a:r>
              <a:rPr lang="en-US" sz="2193">
                <a:solidFill>
                  <a:srgbClr val="22230B"/>
                </a:solidFill>
                <a:latin typeface="Barlow Bold"/>
                <a:ea typeface="Barlow Bold"/>
                <a:cs typeface="Barlow Bold"/>
                <a:sym typeface="Barlow Bold"/>
              </a:rPr>
              <a:t>Q3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99546" y="11125971"/>
            <a:ext cx="4905375" cy="2762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2"/>
              </a:lnSpc>
            </a:pPr>
            <a:r>
              <a:rPr lang="en-US" sz="3618" spc="65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The Automated</a:t>
            </a:r>
          </a:p>
          <a:p>
            <a:pPr algn="ctr">
              <a:lnSpc>
                <a:spcPts val="4419"/>
              </a:lnSpc>
            </a:pPr>
            <a:r>
              <a:rPr lang="en-US" sz="3544" spc="77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Supply Chain Worm</a:t>
            </a:r>
          </a:p>
          <a:p>
            <a:pPr algn="ctr">
              <a:lnSpc>
                <a:spcPts val="3344"/>
              </a:lnSpc>
            </a:pPr>
            <a:r>
              <a:rPr lang="en-US" sz="2682" spc="29">
                <a:solidFill>
                  <a:srgbClr val="262625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"Shai-Hulud" marks a tipping point,</a:t>
            </a:r>
          </a:p>
          <a:p>
            <a:pPr algn="ctr">
              <a:lnSpc>
                <a:spcPts val="2968"/>
              </a:lnSpc>
            </a:pPr>
            <a:r>
              <a:rPr lang="en-US" sz="2380" spc="21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poisoning the software supply chain</a:t>
            </a:r>
          </a:p>
          <a:p>
            <a:pPr algn="ctr">
              <a:lnSpc>
                <a:spcPts val="2968"/>
              </a:lnSpc>
            </a:pPr>
            <a:r>
              <a:rPr lang="en-US" sz="2380" spc="21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that banks depand on with a</a:t>
            </a:r>
          </a:p>
          <a:p>
            <a:pPr algn="ctr">
              <a:lnSpc>
                <a:spcPts val="3187"/>
              </a:lnSpc>
            </a:pPr>
            <a:r>
              <a:rPr lang="en-US" sz="2556" spc="69">
                <a:solidFill>
                  <a:srgbClr val="262625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self-propagating worm.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654640" y="10536069"/>
            <a:ext cx="1400175" cy="34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9"/>
              </a:lnSpc>
            </a:pPr>
            <a:r>
              <a:rPr lang="en-US" sz="1935">
                <a:solidFill>
                  <a:srgbClr val="BBF0F5"/>
                </a:solidFill>
                <a:latin typeface="Aileron Heavy"/>
                <a:ea typeface="Aileron Heavy"/>
                <a:cs typeface="Aileron Heavy"/>
                <a:sym typeface="Aileron Heavy"/>
              </a:rPr>
              <a:t>DECEMBER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021188" y="11149365"/>
            <a:ext cx="4695825" cy="2764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67"/>
              </a:lnSpc>
            </a:pPr>
            <a:r>
              <a:rPr lang="en-US" sz="3599" spc="97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Hacktivists Disrupt</a:t>
            </a:r>
          </a:p>
          <a:p>
            <a:pPr algn="ctr">
              <a:lnSpc>
                <a:spcPts val="4467"/>
              </a:lnSpc>
            </a:pPr>
            <a:r>
              <a:rPr lang="en-US" sz="3599" spc="97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Core Banking</a:t>
            </a:r>
          </a:p>
          <a:p>
            <a:pPr algn="ctr">
              <a:lnSpc>
                <a:spcPts val="3041"/>
              </a:lnSpc>
            </a:pPr>
            <a:r>
              <a:rPr lang="en-US" sz="2451">
                <a:solidFill>
                  <a:srgbClr val="262625"/>
                </a:solidFill>
                <a:latin typeface="Barlow Bold"/>
                <a:ea typeface="Barlow Bold"/>
                <a:cs typeface="Barlow Bold"/>
                <a:sym typeface="Barlow Bold"/>
              </a:rPr>
              <a:t>A massive 10 Tbps DDoS on La</a:t>
            </a:r>
          </a:p>
          <a:p>
            <a:pPr algn="ctr">
              <a:lnSpc>
                <a:spcPts val="3262"/>
              </a:lnSpc>
            </a:pPr>
            <a:r>
              <a:rPr lang="en-US" sz="2628" spc="23">
                <a:solidFill>
                  <a:srgbClr val="262625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Banque Postale proves hacktivists</a:t>
            </a:r>
          </a:p>
          <a:p>
            <a:pPr algn="ctr">
              <a:lnSpc>
                <a:spcPts val="2880"/>
              </a:lnSpc>
            </a:pPr>
            <a:r>
              <a:rPr lang="en-US" sz="2321" spc="37">
                <a:solidFill>
                  <a:srgbClr val="262625"/>
                </a:solidFill>
                <a:latin typeface="Arial MT Pro"/>
                <a:ea typeface="Arial MT Pro"/>
                <a:cs typeface="Arial MT Pro"/>
                <a:sym typeface="Arial MT Pro"/>
              </a:rPr>
              <a:t>can disable core payment systems</a:t>
            </a:r>
          </a:p>
          <a:p>
            <a:pPr algn="ctr">
              <a:lnSpc>
                <a:spcPts val="3363"/>
              </a:lnSpc>
            </a:pPr>
            <a:r>
              <a:rPr lang="en-US" sz="2710" spc="-5">
                <a:solidFill>
                  <a:srgbClr val="262625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during peak commercial periods.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